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5" r:id="rId1"/>
  </p:sldMasterIdLst>
  <p:notesMasterIdLst>
    <p:notesMasterId r:id="rId13"/>
  </p:notesMasterIdLst>
  <p:handoutMasterIdLst>
    <p:handoutMasterId r:id="rId14"/>
  </p:handoutMasterIdLst>
  <p:sldIdLst>
    <p:sldId id="257" r:id="rId2"/>
    <p:sldId id="265" r:id="rId3"/>
    <p:sldId id="278" r:id="rId4"/>
    <p:sldId id="274" r:id="rId5"/>
    <p:sldId id="273" r:id="rId6"/>
    <p:sldId id="267" r:id="rId7"/>
    <p:sldId id="263" r:id="rId8"/>
    <p:sldId id="275" r:id="rId9"/>
    <p:sldId id="262" r:id="rId10"/>
    <p:sldId id="276" r:id="rId11"/>
    <p:sldId id="27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27DCA4C-7825-44A0-B31A-4BAD6120D580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975D426-A9DD-4244-A2CE-1FB66237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48445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1CCFE8D-08E6-40AC-BF4B-494C67BC535C}" type="datetime1">
              <a:rPr lang="cs-CZ" smtClean="0"/>
              <a:t>27.08.2026</a:t>
            </a:fld>
            <a:endParaRPr lang="en-US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"/>
              <a:t>Kliknutím můžete upravit styly předlohy textu.</a:t>
            </a:r>
            <a:endParaRPr lang="en-US"/>
          </a:p>
          <a:p>
            <a:pPr lvl="1" rtl="0"/>
            <a:r>
              <a:rPr lang="cs"/>
              <a:t>Druhá úroveň</a:t>
            </a:r>
          </a:p>
          <a:p>
            <a:pPr lvl="2" rtl="0"/>
            <a:r>
              <a:rPr lang="cs"/>
              <a:t>Třetí úroveň</a:t>
            </a:r>
          </a:p>
          <a:p>
            <a:pPr lvl="3" rtl="0"/>
            <a:r>
              <a:rPr lang="cs"/>
              <a:t>Čtvrtá úroveň</a:t>
            </a:r>
          </a:p>
          <a:p>
            <a:pPr lvl="4" rtl="0"/>
            <a:r>
              <a:rPr lang="cs"/>
              <a:t>Pátá úroveň</a:t>
            </a:r>
            <a:endParaRPr lang="en-US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B41D33-19C8-4450-B3C5-BE83E9C8F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45525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8EC4697-A511-4167-98D5-E240268A2670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680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900C9E6-3834-4C30-AC74-37ACA7F99694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378466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900C9E6-3834-4C30-AC74-37ACA7F99694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730024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900C9E6-3834-4C30-AC74-37ACA7F99694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478110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ACB43DD-355E-4ACB-AF6B-F0A0D93B1FF7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003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900C9E6-3834-4C30-AC74-37ACA7F99694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727485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900C9E6-3834-4C30-AC74-37ACA7F99694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610904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D030092-A1C2-46B4-B050-3676FFA9CD44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622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900C9E6-3834-4C30-AC74-37ACA7F99694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462897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900C9E6-3834-4C30-AC74-37ACA7F99694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858561"/>
      </p:ext>
    </p:extLst>
  </p:cSld>
  <p:clrMapOvr>
    <a:masterClrMapping/>
  </p:clrMapOvr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900C9E6-3834-4C30-AC74-37ACA7F99694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633057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pPr rtl="0"/>
            <a:fld id="{1900C9E6-3834-4C30-AC74-37ACA7F99694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2310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96" r:id="rId1"/>
    <p:sldLayoutId id="2147484097" r:id="rId2"/>
    <p:sldLayoutId id="2147484098" r:id="rId3"/>
    <p:sldLayoutId id="2147484099" r:id="rId4"/>
    <p:sldLayoutId id="2147484100" r:id="rId5"/>
    <p:sldLayoutId id="2147484101" r:id="rId6"/>
    <p:sldLayoutId id="2147484102" r:id="rId7"/>
    <p:sldLayoutId id="2147484103" r:id="rId8"/>
    <p:sldLayoutId id="2147484104" r:id="rId9"/>
    <p:sldLayoutId id="2147484105" r:id="rId10"/>
    <p:sldLayoutId id="214748410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ymjat.cz/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hyperlink" Target="https://platby.kr-ustecky.cz/sluzba/usti-nad-labem/usti-nad-labem/skolni-jidelna-stravne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hyperlink" Target="https://platby.kr-ustecky.cz/obec/usti-nad-labem/usti-nad-labem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:a16="http://schemas.microsoft.com/office/drawing/2014/main" id="{200BC125-E6EB-6759-0A30-EECD4C2346B9}"/>
              </a:ext>
            </a:extLst>
          </p:cNvPr>
          <p:cNvSpPr/>
          <p:nvPr/>
        </p:nvSpPr>
        <p:spPr>
          <a:xfrm>
            <a:off x="215204" y="4739060"/>
            <a:ext cx="11756571" cy="185522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C21E816-31F5-48BB-BD02-D15F2F18B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204" y="1254690"/>
            <a:ext cx="11756571" cy="1820148"/>
          </a:xfrm>
        </p:spPr>
        <p:txBody>
          <a:bodyPr rtlCol="0">
            <a:noAutofit/>
          </a:bodyPr>
          <a:lstStyle/>
          <a:p>
            <a:pPr algn="ctr" rtl="0"/>
            <a:r>
              <a:rPr lang="cs-CZ" sz="5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SETKÁNÍ S RODIČI ŽÁKŮ </a:t>
            </a:r>
            <a:r>
              <a:rPr lang="cs-CZ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BUDOUCÍCH 1. ROČNÍKŮ A PRIMY</a:t>
            </a:r>
            <a:br>
              <a:rPr lang="c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" sz="5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17. 6. 2026</a:t>
            </a:r>
          </a:p>
        </p:txBody>
      </p:sp>
      <p:pic>
        <p:nvPicPr>
          <p:cNvPr id="9" name="obrázek 1" descr="LOGO_08_finalPNG">
            <a:extLst>
              <a:ext uri="{FF2B5EF4-FFF2-40B4-BE49-F238E27FC236}">
                <a16:creationId xmlns:a16="http://schemas.microsoft.com/office/drawing/2014/main" id="{3D3A9134-32D5-424A-9DBD-57BE741121E2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97857" y="4739060"/>
            <a:ext cx="1934780" cy="1813730"/>
          </a:xfrm>
          <a:prstGeom prst="rect">
            <a:avLst/>
          </a:prstGeom>
          <a:noFill/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DC4A1C2-C1D8-484D-A4FA-1487A35BEA3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766" y="4772469"/>
            <a:ext cx="3431352" cy="139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21FA3D9-68D7-E468-9261-B5F5DF4100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86667"/>
          <a:stretch/>
        </p:blipFill>
        <p:spPr>
          <a:xfrm>
            <a:off x="0" y="3325963"/>
            <a:ext cx="12192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05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F3E825-035E-2DE2-1F4E-BEFEAC743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5453" y="136525"/>
            <a:ext cx="12062927" cy="1258402"/>
          </a:xfrm>
        </p:spPr>
        <p:txBody>
          <a:bodyPr>
            <a:normAutofit fontScale="90000"/>
          </a:bodyPr>
          <a:lstStyle/>
          <a:p>
            <a:r>
              <a:rPr lang="cs-CZ" sz="60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INFORMACE O ŠKOLE</a:t>
            </a:r>
            <a:br>
              <a:rPr lang="cs-CZ" sz="4400" dirty="0">
                <a:solidFill>
                  <a:srgbClr val="FFFF00"/>
                </a:solidFill>
              </a:rPr>
            </a:br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740AC97-7F13-7933-9630-4B41A3EE5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D030092-A1C2-46B4-B050-3676FFA9CD44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78CA7E3-6D82-FCE8-91F6-C5D438F5ABC1}"/>
              </a:ext>
            </a:extLst>
          </p:cNvPr>
          <p:cNvSpPr txBox="1"/>
          <p:nvPr/>
        </p:nvSpPr>
        <p:spPr>
          <a:xfrm>
            <a:off x="503467" y="858107"/>
            <a:ext cx="11558292" cy="8730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72"/>
              </a:spcBef>
              <a:spcAft>
                <a:spcPts val="60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výchovné a kariérové poradenství: </a:t>
            </a:r>
            <a:r>
              <a:rPr lang="cs-CZ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Mgr. Marcela Řízková</a:t>
            </a:r>
          </a:p>
          <a:p>
            <a:pPr marL="457200" indent="-457200">
              <a:spcBef>
                <a:spcPts val="672"/>
              </a:spcBef>
              <a:spcAft>
                <a:spcPts val="60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primární prevence: </a:t>
            </a:r>
            <a:r>
              <a:rPr lang="cs-CZ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Mgr. Jitka Černá, Mgr. Kateřina </a:t>
            </a:r>
            <a:r>
              <a:rPr lang="cs-CZ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Chalašová</a:t>
            </a:r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ts val="672"/>
              </a:spcBef>
              <a:spcAft>
                <a:spcPts val="60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centrum podpory nadání: </a:t>
            </a:r>
            <a:r>
              <a:rPr lang="cs-CZ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Mgr. Radka Heide </a:t>
            </a:r>
            <a:r>
              <a:rPr lang="cs-CZ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Gruzovská</a:t>
            </a:r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ts val="672"/>
              </a:spcBef>
              <a:spcAft>
                <a:spcPts val="60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dobrovolnictví, </a:t>
            </a:r>
            <a:r>
              <a:rPr lang="cs-CZ" sz="2800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DofE</a:t>
            </a:r>
            <a:r>
              <a:rPr lang="cs-CZ" sz="28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cs-CZ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Mgr. Zdeňka Neubauerová</a:t>
            </a:r>
          </a:p>
          <a:p>
            <a:pPr marL="457200" indent="-457200">
              <a:spcBef>
                <a:spcPts val="672"/>
              </a:spcBef>
              <a:spcAft>
                <a:spcPts val="60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EVVO, SOČ: </a:t>
            </a:r>
            <a:r>
              <a:rPr lang="cs-CZ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Mgr. Pavla Matesová</a:t>
            </a:r>
          </a:p>
          <a:p>
            <a:pPr marL="457200" indent="-457200">
              <a:spcBef>
                <a:spcPts val="672"/>
              </a:spcBef>
              <a:spcAft>
                <a:spcPts val="60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třídní učitelé 1. ročníků:</a:t>
            </a:r>
          </a:p>
          <a:p>
            <a:pPr lvl="5">
              <a:spcBef>
                <a:spcPts val="672"/>
              </a:spcBef>
              <a:spcAft>
                <a:spcPts val="600"/>
              </a:spcAft>
            </a:pPr>
            <a:r>
              <a:rPr lang="cs-CZ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1.A – Mgr. Kateřina </a:t>
            </a:r>
            <a:r>
              <a:rPr lang="cs-CZ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Kominíková</a:t>
            </a:r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5">
              <a:spcBef>
                <a:spcPts val="672"/>
              </a:spcBef>
              <a:spcAft>
                <a:spcPts val="600"/>
              </a:spcAft>
            </a:pPr>
            <a:r>
              <a:rPr lang="cs-CZ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1.B – Mgr. Michaela Cardová</a:t>
            </a:r>
          </a:p>
          <a:p>
            <a:pPr lvl="5">
              <a:spcBef>
                <a:spcPts val="672"/>
              </a:spcBef>
              <a:spcAft>
                <a:spcPts val="600"/>
              </a:spcAft>
            </a:pPr>
            <a:r>
              <a:rPr lang="cs-CZ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1.C – Mgr. Radka Tintěrová</a:t>
            </a:r>
          </a:p>
          <a:p>
            <a:pPr lvl="5">
              <a:spcBef>
                <a:spcPts val="672"/>
              </a:spcBef>
              <a:spcAft>
                <a:spcPts val="600"/>
              </a:spcAft>
            </a:pPr>
            <a:r>
              <a:rPr lang="cs-CZ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1.D – Mgr. Barbora Řeřichová</a:t>
            </a:r>
          </a:p>
          <a:p>
            <a:pPr marL="457200" indent="-457200">
              <a:spcBef>
                <a:spcPts val="672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499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89D4063-1119-41EE-B605-B68EA9E1A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ECD7C02-7CC9-44AF-9768-6A6F42347937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31C0868-768E-4A1F-8ABA-3CC9D0E4E26D}"/>
              </a:ext>
            </a:extLst>
          </p:cNvPr>
          <p:cNvSpPr txBox="1"/>
          <p:nvPr/>
        </p:nvSpPr>
        <p:spPr>
          <a:xfrm>
            <a:off x="1338451" y="1237652"/>
            <a:ext cx="983962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PROSTOR PRO VAŠE DOTAZY</a:t>
            </a:r>
          </a:p>
          <a:p>
            <a:endParaRPr lang="cs-CZ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cs-CZ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					Děkujeme za pozornost.</a:t>
            </a:r>
          </a:p>
          <a:p>
            <a:endParaRPr lang="cs-CZ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8"/>
            <a:r>
              <a:rPr lang="cs-CZ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Mgr. Radka Brejchová</a:t>
            </a:r>
          </a:p>
          <a:p>
            <a:pPr lvl="8"/>
            <a:r>
              <a:rPr lang="cs-CZ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Mgr. Viktor Zeman</a:t>
            </a:r>
          </a:p>
          <a:p>
            <a:pPr lvl="8"/>
            <a:r>
              <a:rPr lang="cs-CZ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Mgr. Iveta Šmirklová</a:t>
            </a:r>
          </a:p>
        </p:txBody>
      </p:sp>
    </p:spTree>
    <p:extLst>
      <p:ext uri="{BB962C8B-B14F-4D97-AF65-F5344CB8AC3E}">
        <p14:creationId xmlns:p14="http://schemas.microsoft.com/office/powerpoint/2010/main" val="2637149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45F03A2-CB25-43C7-B19C-3A064814E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D030092-A1C2-46B4-B050-3676FFA9CD44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DA02BEA-1DE9-420B-998D-6774C0AC29CC}"/>
              </a:ext>
            </a:extLst>
          </p:cNvPr>
          <p:cNvSpPr txBox="1"/>
          <p:nvPr/>
        </p:nvSpPr>
        <p:spPr>
          <a:xfrm>
            <a:off x="633708" y="1541613"/>
            <a:ext cx="10924583" cy="7535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7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www.gymjat.cz</a:t>
            </a:r>
            <a:endParaRPr lang="cs-CZ" sz="2800" dirty="0">
              <a:solidFill>
                <a:srgbClr val="00B0F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ts val="67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Instagram, Facebook</a:t>
            </a:r>
          </a:p>
          <a:p>
            <a:pPr marL="457200" indent="-457200">
              <a:spcBef>
                <a:spcPts val="67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informační systém Bakaláři (přístup od 1. 9. 2026)</a:t>
            </a:r>
          </a:p>
          <a:p>
            <a:pPr marL="457200" indent="-457200">
              <a:spcBef>
                <a:spcPts val="67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centrum podpory nadání (CTM, Mensa, ICUK, Synapse, JOB)</a:t>
            </a:r>
          </a:p>
          <a:p>
            <a:pPr marL="457200" indent="-457200">
              <a:spcBef>
                <a:spcPts val="67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dobrovolnictví</a:t>
            </a:r>
          </a:p>
          <a:p>
            <a:pPr marL="457200" indent="-457200">
              <a:spcBef>
                <a:spcPts val="67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školní parlament</a:t>
            </a:r>
          </a:p>
          <a:p>
            <a:pPr marL="457200" indent="-457200">
              <a:spcBef>
                <a:spcPts val="67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DofE</a:t>
            </a:r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ts val="67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Komunitní dohoda o nepoužívání mobilních telefonů</a:t>
            </a:r>
          </a:p>
          <a:p>
            <a:pPr marL="457200" indent="-457200">
              <a:spcBef>
                <a:spcPts val="672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34413B89-D1AB-49C5-949A-B300F6B4F32B}"/>
              </a:ext>
            </a:extLst>
          </p:cNvPr>
          <p:cNvSpPr txBox="1">
            <a:spLocks/>
          </p:cNvSpPr>
          <p:nvPr/>
        </p:nvSpPr>
        <p:spPr>
          <a:xfrm>
            <a:off x="305114" y="0"/>
            <a:ext cx="11350397" cy="14750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54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Informace o škole</a:t>
            </a:r>
            <a:endParaRPr lang="cs-CZ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032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548490-D1A0-4D5D-9869-48355CF57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54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INFORMACE O ŠKOLE</a:t>
            </a:r>
            <a:br>
              <a:rPr lang="cs-CZ" sz="4400" dirty="0">
                <a:solidFill>
                  <a:srgbClr val="FFFF00"/>
                </a:solidFill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0522AB-1F72-46BE-B3EA-E8F1162B0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1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tradice vánočních koncertů v kostele Nanebevzetí Panny Marie a akce </a:t>
            </a:r>
            <a:r>
              <a:rPr lang="cs-CZ" sz="28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Jatečka</a:t>
            </a:r>
            <a:r>
              <a:rPr lang="cs-CZ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má alibi (ústecký Hraničář), Dny dobra</a:t>
            </a:r>
          </a:p>
          <a:p>
            <a:pPr>
              <a:buClr>
                <a:schemeClr val="accent1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flétnový soubor </a:t>
            </a:r>
            <a:r>
              <a:rPr lang="cs-CZ" sz="28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Soníci</a:t>
            </a:r>
            <a:r>
              <a:rPr lang="cs-CZ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m</a:t>
            </a:r>
            <a:r>
              <a:rPr lang="cs-CZ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ožnost být součástí sboru Bella </a:t>
            </a:r>
            <a:r>
              <a:rPr lang="cs-CZ" sz="28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voice</a:t>
            </a:r>
            <a:endParaRPr lang="cs-CZ" sz="28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chemeClr val="accent1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kroužky (italština, angličtina s rodilým mluvčím)</a:t>
            </a:r>
          </a:p>
          <a:p>
            <a:pPr>
              <a:buClr>
                <a:schemeClr val="accent1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školní psycholog, ŠPP</a:t>
            </a:r>
          </a:p>
          <a:p>
            <a:pPr>
              <a:buClr>
                <a:schemeClr val="accent1">
                  <a:lumMod val="40000"/>
                  <a:lumOff val="60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partnerství s UJEP, UK Praha a Hradec Králové – přípravné kurzy na medicínu, s Činoherním studiem, Hraničářem, Člověkem v tísni, Post </a:t>
            </a:r>
            <a:r>
              <a:rPr lang="cs-CZ" sz="2800" dirty="0" err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bellum</a:t>
            </a:r>
            <a:r>
              <a:rPr lang="cs-CZ" sz="28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Pamětí národa, Knihovnou Ústeckého kraje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FD0EBD-3AD2-4C70-85F7-4766CD343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900C9E6-3834-4C30-AC74-37ACA7F99694}" type="datetime1">
              <a:rPr lang="cs-CZ" smtClean="0"/>
              <a:t>27.08.2026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880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45F03A2-CB25-43C7-B19C-3A064814E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D030092-A1C2-46B4-B050-3676FFA9CD44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DA02BEA-1DE9-420B-998D-6774C0AC29CC}"/>
              </a:ext>
            </a:extLst>
          </p:cNvPr>
          <p:cNvSpPr txBox="1"/>
          <p:nvPr/>
        </p:nvSpPr>
        <p:spPr>
          <a:xfrm>
            <a:off x="359543" y="928376"/>
            <a:ext cx="10924583" cy="2226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72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platby obědů</a:t>
            </a:r>
          </a:p>
          <a:p>
            <a:pPr>
              <a:spcBef>
                <a:spcPts val="672"/>
              </a:spcBef>
              <a:spcAft>
                <a:spcPts val="600"/>
              </a:spcAft>
            </a:pPr>
            <a:r>
              <a:rPr lang="cs-CZ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(přístup od 1. 9. 2026)</a:t>
            </a:r>
          </a:p>
          <a:p>
            <a:pPr>
              <a:spcBef>
                <a:spcPts val="672"/>
              </a:spcBef>
              <a:spcAft>
                <a:spcPts val="600"/>
              </a:spcAft>
            </a:pPr>
            <a:r>
              <a:rPr lang="cs-CZ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800" dirty="0">
                <a:hlinkClick r:id="rId2"/>
              </a:rPr>
              <a:t>Školní jídelna - stravné</a:t>
            </a:r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34413B89-D1AB-49C5-949A-B300F6B4F32B}"/>
              </a:ext>
            </a:extLst>
          </p:cNvPr>
          <p:cNvSpPr txBox="1">
            <a:spLocks/>
          </p:cNvSpPr>
          <p:nvPr/>
        </p:nvSpPr>
        <p:spPr>
          <a:xfrm>
            <a:off x="305114" y="0"/>
            <a:ext cx="11350397" cy="10310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54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Informace o škole</a:t>
            </a:r>
            <a:endParaRPr lang="cs-CZ" sz="5400" dirty="0">
              <a:solidFill>
                <a:srgbClr val="FFFF00"/>
              </a:solidFill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8CFB40C-8CF9-706A-12FC-CAC0E0C332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414" y="928376"/>
            <a:ext cx="68868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936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45F03A2-CB25-43C7-B19C-3A064814E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D030092-A1C2-46B4-B050-3676FFA9CD44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DA02BEA-1DE9-420B-998D-6774C0AC29CC}"/>
              </a:ext>
            </a:extLst>
          </p:cNvPr>
          <p:cNvSpPr txBox="1"/>
          <p:nvPr/>
        </p:nvSpPr>
        <p:spPr>
          <a:xfrm>
            <a:off x="633708" y="1212979"/>
            <a:ext cx="10924583" cy="1628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72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cs-CZ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Platební portál ÚK </a:t>
            </a:r>
          </a:p>
          <a:p>
            <a:pPr>
              <a:spcBef>
                <a:spcPts val="672"/>
              </a:spcBef>
              <a:spcAft>
                <a:spcPts val="600"/>
              </a:spcAft>
            </a:pPr>
            <a:r>
              <a:rPr lang="cs-CZ" sz="2800" dirty="0">
                <a:hlinkClick r:id="rId2"/>
              </a:rPr>
              <a:t>Ústí nad Labem</a:t>
            </a:r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34413B89-D1AB-49C5-949A-B300F6B4F32B}"/>
              </a:ext>
            </a:extLst>
          </p:cNvPr>
          <p:cNvSpPr txBox="1">
            <a:spLocks/>
          </p:cNvSpPr>
          <p:nvPr/>
        </p:nvSpPr>
        <p:spPr>
          <a:xfrm>
            <a:off x="104476" y="-262033"/>
            <a:ext cx="11350397" cy="12324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54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Informace o škole</a:t>
            </a:r>
            <a:endParaRPr lang="cs-CZ" sz="5400" dirty="0">
              <a:solidFill>
                <a:srgbClr val="FFFF00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E9D2412-E792-43C7-A795-B8F9EB4EF2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720" y="1701067"/>
            <a:ext cx="8264220" cy="502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075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5B8CB6-8144-4EFD-B098-6D4BF76D3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315" y="516145"/>
            <a:ext cx="11045345" cy="1416416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ŠVP Na cestě k účelné škole</a:t>
            </a:r>
            <a:br>
              <a:rPr lang="cs-CZ" sz="40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40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vize školy s podtitulem</a:t>
            </a:r>
            <a:br>
              <a:rPr lang="cs-CZ" sz="40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4000" b="1" dirty="0" err="1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Jatečka</a:t>
            </a:r>
            <a:r>
              <a:rPr lang="cs-CZ" sz="40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víc než známky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3FC1F9F-5C58-45AD-B9C0-914A91C86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D030092-A1C2-46B4-B050-3676FFA9CD44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5DD505E-45FC-44F0-874D-DF407FAD0C68}"/>
              </a:ext>
            </a:extLst>
          </p:cNvPr>
          <p:cNvSpPr txBox="1"/>
          <p:nvPr/>
        </p:nvSpPr>
        <p:spPr>
          <a:xfrm>
            <a:off x="1139283" y="1932561"/>
            <a:ext cx="9913434" cy="4110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„Školou dokonale účelnou jmenuji tu, která je pravou dílnou lidí: kde se totiž mysl žáků ponořuje v lesk moudrosti, aby rychle pronikala všecko zřejmé i tajné, kde mysl a její city jsou vedeny ke </a:t>
            </a:r>
            <a:r>
              <a:rPr lang="cs-CZ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Být na cestě k účelné škole pro nás znamená, že</a:t>
            </a:r>
          </a:p>
          <a:p>
            <a:pPr marL="0" indent="0">
              <a:buNone/>
            </a:pPr>
            <a:endParaRPr lang="cs-CZ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dáváme příležitost všem a pomáháme k úspěchu,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objevujeme talenty a rozvíjíme nadání,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otevíráme dveře k vysokoškolskému studiu a vzděláváme se pro budoucnost.</a:t>
            </a:r>
            <a:endParaRPr lang="cs-CZ" sz="2400" i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cs-CZ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cs-CZ" i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304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45F03A2-CB25-43C7-B19C-3A064814E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D030092-A1C2-46B4-B050-3676FFA9CD44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DA02BEA-1DE9-420B-998D-6774C0AC29CC}"/>
              </a:ext>
            </a:extLst>
          </p:cNvPr>
          <p:cNvSpPr txBox="1"/>
          <p:nvPr/>
        </p:nvSpPr>
        <p:spPr>
          <a:xfrm>
            <a:off x="420801" y="1744824"/>
            <a:ext cx="11771199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9. 2026</a:t>
            </a:r>
          </a:p>
          <a:p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8:15 		zahájení školního roku v aule školy</a:t>
            </a:r>
          </a:p>
          <a:p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8:40 – 9:25	úvodní třídnická hodina</a:t>
            </a:r>
          </a:p>
          <a:p>
            <a:pPr marL="514350" indent="-514350">
              <a:buAutoNum type="arabicPeriod"/>
            </a:pPr>
            <a:endParaRPr lang="cs-CZ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– 4. 9. 2026 – ADAPTAČNÍ KURZ</a:t>
            </a:r>
          </a:p>
          <a:p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7:30 		odjezd na kurz od zimního stadionu v Ústí nad Labem  	 			MÍSTO: Sportcentrum Staré Splavy</a:t>
            </a:r>
          </a:p>
          <a:p>
            <a:endParaRPr lang="cs-CZ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7. – 8. 9. 2026	</a:t>
            </a:r>
          </a:p>
          <a:p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8:40 		třídnické hodiny dle potřeby (+ učebnice)			</a:t>
            </a:r>
          </a:p>
          <a:p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endParaRPr lang="cs-CZ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34413B89-D1AB-49C5-949A-B300F6B4F32B}"/>
              </a:ext>
            </a:extLst>
          </p:cNvPr>
          <p:cNvSpPr txBox="1">
            <a:spLocks/>
          </p:cNvSpPr>
          <p:nvPr/>
        </p:nvSpPr>
        <p:spPr>
          <a:xfrm>
            <a:off x="420801" y="279919"/>
            <a:ext cx="11350397" cy="122231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40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Prima</a:t>
            </a:r>
          </a:p>
          <a:p>
            <a:pPr algn="ctr"/>
            <a:r>
              <a:rPr lang="cs-CZ" sz="40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TŘÍDNÍ UČITEL: Mgr. BOHUSLAV Horák</a:t>
            </a:r>
            <a:endParaRPr lang="cs-CZ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347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45F03A2-CB25-43C7-B19C-3A064814E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D030092-A1C2-46B4-B050-3676FFA9CD44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DA02BEA-1DE9-420B-998D-6774C0AC29CC}"/>
              </a:ext>
            </a:extLst>
          </p:cNvPr>
          <p:cNvSpPr txBox="1"/>
          <p:nvPr/>
        </p:nvSpPr>
        <p:spPr>
          <a:xfrm>
            <a:off x="420801" y="1222310"/>
            <a:ext cx="11771199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9. 2026</a:t>
            </a:r>
          </a:p>
          <a:p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8:15 				zahájení školního roku v aule školy</a:t>
            </a:r>
          </a:p>
          <a:p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8:40 – 9:25</a:t>
            </a:r>
            <a:r>
              <a:rPr lang="cs-CZ"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úvodní </a:t>
            </a:r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třídnická hodina</a:t>
            </a:r>
          </a:p>
          <a:p>
            <a:pPr marL="514350" indent="-514350">
              <a:buAutoNum type="arabicPeriod"/>
            </a:pPr>
            <a:endParaRPr lang="cs-CZ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2. 9. 2026</a:t>
            </a:r>
          </a:p>
          <a:p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7:45					rozřazovací test z anglického jazyka</a:t>
            </a:r>
          </a:p>
          <a:p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8:40 – 12:20		třídnické hodiny</a:t>
            </a:r>
          </a:p>
          <a:p>
            <a:endParaRPr lang="cs-CZ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8. – 11. 9. 2026 – ADAPTAČNÍ KURZY</a:t>
            </a:r>
          </a:p>
          <a:p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cca 8:30	odjezd na kurz od zimního stadionu v Ústí n. Labem  MÍSTA: 	ASTRA Srby u Kladna</a:t>
            </a:r>
          </a:p>
          <a:p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LESANKA Jáchymov</a:t>
            </a:r>
          </a:p>
          <a:p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</a:t>
            </a:r>
          </a:p>
          <a:p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endParaRPr lang="cs-CZ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34413B89-D1AB-49C5-949A-B300F6B4F32B}"/>
              </a:ext>
            </a:extLst>
          </p:cNvPr>
          <p:cNvSpPr txBox="1">
            <a:spLocks/>
          </p:cNvSpPr>
          <p:nvPr/>
        </p:nvSpPr>
        <p:spPr>
          <a:xfrm>
            <a:off x="122221" y="205274"/>
            <a:ext cx="11350397" cy="12223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40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ročníky</a:t>
            </a:r>
          </a:p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1718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45F03A2-CB25-43C7-B19C-3A064814E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D030092-A1C2-46B4-B050-3676FFA9CD44}" type="datetime1">
              <a:rPr lang="cs-CZ" smtClean="0"/>
              <a:t>27.08.2026</a:t>
            </a:fld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DA02BEA-1DE9-420B-998D-6774C0AC29CC}"/>
              </a:ext>
            </a:extLst>
          </p:cNvPr>
          <p:cNvSpPr txBox="1"/>
          <p:nvPr/>
        </p:nvSpPr>
        <p:spPr>
          <a:xfrm>
            <a:off x="1316854" y="1643368"/>
            <a:ext cx="1087514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Akce:</a:t>
            </a:r>
          </a:p>
          <a:p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SPORTOVNÍ KURZ:	13. – 18. 6. 2027</a:t>
            </a:r>
          </a:p>
          <a:p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výběr:</a:t>
            </a:r>
          </a:p>
          <a:p>
            <a:pPr marL="457200" indent="-457200"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vodácký kurz Vltava (50 žáků) </a:t>
            </a:r>
          </a:p>
          <a:p>
            <a:pPr marL="457200" indent="-457200"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cs-CZ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sportovní kurz Doksy (80 žáků)</a:t>
            </a:r>
          </a:p>
          <a:p>
            <a:pPr marL="457200" indent="-457200"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endParaRPr lang="cs-CZ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34413B89-D1AB-49C5-949A-B300F6B4F32B}"/>
              </a:ext>
            </a:extLst>
          </p:cNvPr>
          <p:cNvSpPr txBox="1">
            <a:spLocks/>
          </p:cNvSpPr>
          <p:nvPr/>
        </p:nvSpPr>
        <p:spPr>
          <a:xfrm>
            <a:off x="287359" y="51047"/>
            <a:ext cx="11350397" cy="14750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40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ročníky + KVINTA</a:t>
            </a:r>
            <a:endParaRPr lang="cs-CZ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516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Motiv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1261</TotalTime>
  <Words>614</Words>
  <Application>Microsoft Office PowerPoint</Application>
  <PresentationFormat>Widescreen</PresentationFormat>
  <Paragraphs>109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SETKÁNÍ S RODIČI ŽÁKŮ BUDOUCÍCH 1. ROČNÍKŮ A PRIMY  17. 6. 2026</vt:lpstr>
      <vt:lpstr>PowerPoint Presentation</vt:lpstr>
      <vt:lpstr>INFORMACE O ŠKOLE </vt:lpstr>
      <vt:lpstr>PowerPoint Presentation</vt:lpstr>
      <vt:lpstr>PowerPoint Presentation</vt:lpstr>
      <vt:lpstr>ŠVP Na cestě k účelné škole a vize školy s podtitulem Jatečka je víc než známky</vt:lpstr>
      <vt:lpstr>PowerPoint Presentation</vt:lpstr>
      <vt:lpstr>PowerPoint Presentation</vt:lpstr>
      <vt:lpstr>PowerPoint Presentation</vt:lpstr>
      <vt:lpstr>INFORMACE O ŠKOLE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 otevřených dveří 24. 1. 2023</dc:title>
  <dc:creator>Šmirklová Iveta - Gymnázium Ústí n. L.</dc:creator>
  <cp:lastModifiedBy>Brejchová Radka - Gymnázium Ústí n. L.</cp:lastModifiedBy>
  <cp:revision>63</cp:revision>
  <dcterms:created xsi:type="dcterms:W3CDTF">2023-01-20T07:49:33Z</dcterms:created>
  <dcterms:modified xsi:type="dcterms:W3CDTF">2026-08-27T10:00:01Z</dcterms:modified>
</cp:coreProperties>
</file>